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embeddedFontLst>
    <p:embeddedFont>
      <p:font typeface="Montserrat SemiBold"/>
      <p:regular r:id="rId54"/>
      <p:bold r:id="rId55"/>
      <p:italic r:id="rId56"/>
      <p:boldItalic r:id="rId57"/>
    </p:embeddedFont>
    <p:embeddedFont>
      <p:font typeface="Montserrat"/>
      <p:regular r:id="rId58"/>
      <p:bold r:id="rId59"/>
      <p:italic r:id="rId60"/>
      <p:boldItalic r:id="rId61"/>
    </p:embeddedFont>
    <p:embeddedFont>
      <p:font typeface="Montserrat Medium"/>
      <p:regular r:id="rId62"/>
      <p:bold r:id="rId63"/>
      <p:italic r:id="rId64"/>
      <p:boldItalic r:id="rId65"/>
    </p:embeddedFont>
    <p:embeddedFont>
      <p:font typeface="Open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70949B6-F669-4896-B127-4B175622E07B}">
  <a:tblStyle styleId="{A70949B6-F669-4896-B127-4B175622E07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Medium-regular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64" Type="http://schemas.openxmlformats.org/officeDocument/2006/relationships/font" Target="fonts/MontserratMedium-italic.fntdata"/><Relationship Id="rId63" Type="http://schemas.openxmlformats.org/officeDocument/2006/relationships/font" Target="fonts/MontserratMedium-bold.fntdata"/><Relationship Id="rId22" Type="http://schemas.openxmlformats.org/officeDocument/2006/relationships/slide" Target="slides/slide16.xml"/><Relationship Id="rId66" Type="http://schemas.openxmlformats.org/officeDocument/2006/relationships/font" Target="fonts/OpenSans-regular.fntdata"/><Relationship Id="rId21" Type="http://schemas.openxmlformats.org/officeDocument/2006/relationships/slide" Target="slides/slide15.xml"/><Relationship Id="rId65" Type="http://schemas.openxmlformats.org/officeDocument/2006/relationships/font" Target="fonts/MontserratMedium-boldItalic.fntdata"/><Relationship Id="rId24" Type="http://schemas.openxmlformats.org/officeDocument/2006/relationships/slide" Target="slides/slide18.xml"/><Relationship Id="rId68" Type="http://schemas.openxmlformats.org/officeDocument/2006/relationships/font" Target="fonts/OpenSans-italic.fntdata"/><Relationship Id="rId23" Type="http://schemas.openxmlformats.org/officeDocument/2006/relationships/slide" Target="slides/slide17.xml"/><Relationship Id="rId67" Type="http://schemas.openxmlformats.org/officeDocument/2006/relationships/font" Target="fonts/OpenSans-bold.fntdata"/><Relationship Id="rId60" Type="http://schemas.openxmlformats.org/officeDocument/2006/relationships/font" Target="fonts/Montserra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penSans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MontserratSemiBold-bold.fntdata"/><Relationship Id="rId10" Type="http://schemas.openxmlformats.org/officeDocument/2006/relationships/slide" Target="slides/slide4.xml"/><Relationship Id="rId54" Type="http://schemas.openxmlformats.org/officeDocument/2006/relationships/font" Target="fonts/MontserratSemiBold-regular.fntdata"/><Relationship Id="rId13" Type="http://schemas.openxmlformats.org/officeDocument/2006/relationships/slide" Target="slides/slide7.xml"/><Relationship Id="rId57" Type="http://schemas.openxmlformats.org/officeDocument/2006/relationships/font" Target="fonts/MontserratSemiBold-bold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SemiBold-italic.fntdata"/><Relationship Id="rId15" Type="http://schemas.openxmlformats.org/officeDocument/2006/relationships/slide" Target="slides/slide9.xml"/><Relationship Id="rId59" Type="http://schemas.openxmlformats.org/officeDocument/2006/relationships/font" Target="fonts/Montserrat-bold.fntdata"/><Relationship Id="rId14" Type="http://schemas.openxmlformats.org/officeDocument/2006/relationships/slide" Target="slides/slide8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6150dd39f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6150dd39f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9e9df79e8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9e9df79e8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b160cfe8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5b160cfe8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9e9df79e8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9e9df79e8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b160cfe8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b160cfe8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b160cfe8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b160cfe8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5b160cfe81_1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5b160cfe81_1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b160cfe81_1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b160cfe81_1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b160cfe81_1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b160cfe81_1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b160cfe81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b160cfe81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b160cfe81_1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5b160cfe81_1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045f6944f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045f6944f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b160cfe81_1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b160cfe81_1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b3fd712e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b3fd712e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5b160cfe81_1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5b160cfe81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5b160cfe81_1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5b160cfe81_1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5b160cfe81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5b160cfe81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b160cfe81_1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5b160cfe81_1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59e9df79e8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59e9df79e8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5b160cfe81_1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5b160cfe81_1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9e9df79e8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59e9df79e8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b160cfe81_1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5b160cfe81_1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9e9df79e8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9e9df79e8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5b160cfe81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5b160cfe81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b160cfe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5b160cfe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9e9df79e8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9e9df79e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5b160cfe81_1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5b160cfe81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b160cfe81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b160cfe81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5b160cfe81_1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5b160cfe81_1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59e9df79e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59e9df79e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5b160cfe81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5b160cfe81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5b160cfe81_1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5b160cfe81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59e9df79e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59e9df79e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59e9df79e8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59e9df79e8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5b160cfe81_1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5b160cfe81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5b160cfe81_1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5b160cfe81_1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5b4b54e1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5b4b54e1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59e9df79e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59e9df79e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b160cfe81_1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5b160cfe81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9e9df79e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59e9df79e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5b160cfe81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5b160cfe81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5b160cfe81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5b160cfe81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e9df79e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e9df79e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9e9df79e8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9e9df79e8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b3fd712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b3fd712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9e9df79e8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9e9df79e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9e9df79e8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9e9df79e8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princeton.edu/~wbialek/rome/refs/shannon_51.pdf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colab.research.google.com/github/alvinntnu/NTNU_ENC2045_LECTURES/blob/main/nlp/ml-sklearn-classification.ipynb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matheusfacure.github.io/2017/03/20/word2vec/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matheusfacure.github.io/2017/03/20/word2vec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hyperlink" Target="https://matheusfacure.github.io/2017/03/20/word2vec/" TargetMode="External"/><Relationship Id="rId5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digitaleconomy.stanford.edu/news/the-turing-trap-the-promise-peril-of-human-like-artificial-intelligence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hyperlink" Target="https://livrandante.com.br/livros/edgar-allan-poe-o-jogador-de-xadrez-de-maelzel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png"/><Relationship Id="rId4" Type="http://schemas.openxmlformats.org/officeDocument/2006/relationships/image" Target="../media/image25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digilabour.com.br/automacao-e-futuro-do-trabalho-entrevista-com-aaron-benanav/" TargetMode="External"/><Relationship Id="rId4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1.folha.uol.com.br/tec/2023/03/a-falsa-promessa-do-chatgpt.shtml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industrianodigital.wordpress.com/2017/01/24/teoria-matematica-da-comunicacao/" TargetMode="External"/><Relationship Id="rId4" Type="http://schemas.openxmlformats.org/officeDocument/2006/relationships/hyperlink" Target="https://blogs.scientificamerican.com/voices/betty-shannon-unsung-mathematical-genius/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Do Bit ao GPT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latin typeface="Montserrat Medium"/>
                <a:ea typeface="Montserrat Medium"/>
                <a:cs typeface="Montserrat Medium"/>
                <a:sym typeface="Montserrat Medium"/>
              </a:rPr>
              <a:t>A tecnologia, a história e os truques por trás dos chatbots modernos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5" name="Google Shape;55;p13"/>
          <p:cNvCxnSpPr/>
          <p:nvPr/>
        </p:nvCxnSpPr>
        <p:spPr>
          <a:xfrm flipH="1" rot="10800000">
            <a:off x="2767800" y="2181500"/>
            <a:ext cx="3608400" cy="4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" name="Google Shape;56;p13"/>
          <p:cNvSpPr txBox="1"/>
          <p:nvPr/>
        </p:nvSpPr>
        <p:spPr>
          <a:xfrm>
            <a:off x="3412340" y="2836400"/>
            <a:ext cx="231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Gabriela Surita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265400" y="4326325"/>
            <a:ext cx="661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Todas as </a:t>
            </a: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opiniões</a:t>
            </a: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neste texto </a:t>
            </a: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são</a:t>
            </a: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minhas, e </a:t>
            </a: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GB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refletem aquelas do meu empregador.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24" name="Google Shape;124;p22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Texto como séries de bits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2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Introdução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Wong R.T. (2008) Vehicle Routing for Small Package Delivery and Pickup Services. In: Golden B., Raghavan S., Wasil E. (eds) The Vehicle Routing Problem: Latest Advances and New Challenges. Operations Research/Computer Science Interfaces, vol 43. Springer, Boston, MA.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50" y="1037525"/>
            <a:ext cx="4931975" cy="23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2475" y="937500"/>
            <a:ext cx="3371524" cy="22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34" name="Google Shape;134;p23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Linguagem como um sistema de informação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499100" y="1012075"/>
            <a:ext cx="44088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600" y="1189975"/>
            <a:ext cx="4187000" cy="19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297700" y="1273050"/>
            <a:ext cx="38037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Hipótese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Linguagem para fins de comunicação entre duas (ou mais) pessoas.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Escrita.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Sentido é o mesmo (ou parecido) entre fonte e destino.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23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456925" y="3770925"/>
            <a:ext cx="380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Sinal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Sequência de palavras em uma dada língua.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45" name="Google Shape;145;p24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</a:t>
            </a: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quão</a:t>
            </a: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previsível</a:t>
            </a: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redundante a linguagem?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6" name="Google Shape;146;p24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Introdução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https://www.princeton.edu/~wbialek/rome/refs/shannon_51.pdf</a:t>
            </a:r>
            <a:r>
              <a:rPr lang="en-GB" sz="7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4">
            <a:alphaModFix/>
          </a:blip>
          <a:srcRect b="69674" l="0" r="0" t="0"/>
          <a:stretch/>
        </p:blipFill>
        <p:spPr>
          <a:xfrm>
            <a:off x="271125" y="1037525"/>
            <a:ext cx="4582926" cy="101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5462275" y="1126825"/>
            <a:ext cx="24813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Codificação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1: a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2: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abacaxi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3: abaco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4: abacate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10_000: zulu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10_001: zumba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….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" name="Google Shape;155;p25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Interpretando e gerando textos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61" name="Google Shape;161;p26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Sacolas de palavras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331525" y="1069525"/>
            <a:ext cx="7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Hipotese: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estrutura e secundária na produção de sentido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6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331525" y="1440850"/>
            <a:ext cx="7097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1. Olá mundo Python.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2. Eu odeio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3. Eu programo em Python.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4. Python é melhor que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5. Python 3 é melhor que Python 2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3825200" y="1440850"/>
            <a:ext cx="37905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{ mundo , ola , Python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{ eu, Java , odeio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{ eu, em, programo, Python}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{ e, Java, melhor, que, Python}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{ e, melhor, que, Python, Python, 2, 3}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331525" y="3479500"/>
            <a:ext cx="647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* Palavras de ligação como verbo ser, e, ou, etc são ignoradas </a:t>
            </a:r>
            <a:endParaRPr sz="9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72" name="Google Shape;172;p27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Maquinas de busca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331525" y="889300"/>
            <a:ext cx="7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Conjuntos de documentos por cada palavra (listas invertidas)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7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331525" y="1440850"/>
            <a:ext cx="7097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1. Olá mundo Python.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2. Eu odeio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3. Eu programo em Python.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4. Python é melhor que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5. Melhor do mundo.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3825200" y="1440850"/>
            <a:ext cx="37905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"olá"  : { 1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"odeio" : { 2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"confio" : { 3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"eu" : { 2 , 3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“Java”: { 2 , 4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"melhor" : { 4 , 5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"mundo" : { 1 , 5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"python" : { 1 , 2 , 3 , 4}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331525" y="4020675"/>
            <a:ext cx="531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Busca: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"Python ou Java?"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331525" y="3479500"/>
            <a:ext cx="647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* Palavras de ligação como verbo ser, e, ou, etc são ignoradas </a:t>
            </a:r>
            <a:endParaRPr sz="9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84" name="Google Shape;184;p28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Maquinas de busca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331525" y="889300"/>
            <a:ext cx="7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Conjuntos de documentos por cada palavra (listas invertidas)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8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331525" y="1440850"/>
            <a:ext cx="7097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1. Olá mundo Python.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2. Eu odeio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3. Eu programo em Python.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4. Python é melhor que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5. Melhor do mundo.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3825200" y="1440850"/>
            <a:ext cx="37905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"olá"  : { 1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"odeio" : { 2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"confio" : { 3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"eu" : { 2 , 3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“Java”: { 2 , 4 }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"melhor" : { 4 , 5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"mundo" : { 1 , 5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"python" : { 1 , 2 , 3 , 4}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331525" y="4020675"/>
            <a:ext cx="59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Busca: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"Python ou Java?"  -&gt; { python } “&amp;” { java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331525" y="3479500"/>
            <a:ext cx="647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* Palavras de ligação como verbo ser, e, ou, etc são ignoradas </a:t>
            </a:r>
            <a:endParaRPr sz="9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96" name="Google Shape;196;p29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Maquinas de busca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331525" y="889300"/>
            <a:ext cx="709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Conjuntos de documentos por cada palavra (listas invertidas)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9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331525" y="1440850"/>
            <a:ext cx="7097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1. Olá mundo Python.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2. Eu odeio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3. Eu programo em Python.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4. Python é melhor que Java.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5. Melhor do mundo.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3825200" y="1440850"/>
            <a:ext cx="37905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"olá"  : { 1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"odeio" : { 2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"confio" : { 3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"eu" : { 2 , 3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“Java”: { 2 , 4 }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"melhor" : { 4 , 5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"mundo" : { 1 , 5 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"python" : { 1 ,, 3 , 4}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331525" y="4020675"/>
            <a:ext cx="59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Busca: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"Python ou Java?"  -&gt; { python } “&amp;” { java } -&gt; {1 ,  3 , 4} “&amp;” {2 , 4} -&gt; {4}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331525" y="3479500"/>
            <a:ext cx="647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* Palavras de ligação como verbo ser, e, ou, etc são ignoradas </a:t>
            </a:r>
            <a:endParaRPr sz="9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08" name="Google Shape;208;p30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Detector de sentimento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331525" y="889300"/>
            <a:ext cx="7097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Entrada: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Contagem de cada palavra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Saida: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Fala mal de alguma linguagem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30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331525" y="1440825"/>
            <a:ext cx="7097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1. Olá mundo Python.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2. Eu odeio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3. Eu programo em Python.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4. Python é melhor que Java.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5. Python 3 é melhor que Python 2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12" name="Google Shape;212;p30"/>
          <p:cNvGraphicFramePr/>
          <p:nvPr/>
        </p:nvGraphicFramePr>
        <p:xfrm>
          <a:off x="4824575" y="121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{A70949B6-F669-4896-B127-4B175622E07B}</a:tableStyleId>
              </a:tblPr>
              <a:tblGrid>
                <a:gridCol w="133350"/>
                <a:gridCol w="266700"/>
                <a:gridCol w="485775"/>
                <a:gridCol w="495300"/>
                <a:gridCol w="409575"/>
                <a:gridCol w="352425"/>
                <a:gridCol w="657225"/>
                <a:gridCol w="485775"/>
                <a:gridCol w="133350"/>
                <a:gridCol w="133350"/>
              </a:tblGrid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#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Olá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mundo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Python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odeio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Java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programo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melhor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2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3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3" name="Google Shape;213;p30"/>
          <p:cNvGraphicFramePr/>
          <p:nvPr/>
        </p:nvGraphicFramePr>
        <p:xfrm>
          <a:off x="6243625" y="312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{A70949B6-F669-4896-B127-4B175622E07B}</a:tableStyleId>
              </a:tblPr>
              <a:tblGrid>
                <a:gridCol w="133350"/>
                <a:gridCol w="409575"/>
              </a:tblGrid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#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/>
                        <a:t>Saida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4" name="Google Shape;214;p30"/>
          <p:cNvSpPr txBox="1"/>
          <p:nvPr/>
        </p:nvSpPr>
        <p:spPr>
          <a:xfrm>
            <a:off x="5873250" y="798725"/>
            <a:ext cx="12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Entrada</a:t>
            </a:r>
            <a:endParaRPr/>
          </a:p>
        </p:txBody>
      </p:sp>
      <p:sp>
        <p:nvSpPr>
          <p:cNvPr id="215" name="Google Shape;215;p30"/>
          <p:cNvSpPr txBox="1"/>
          <p:nvPr/>
        </p:nvSpPr>
        <p:spPr>
          <a:xfrm>
            <a:off x="5873238" y="2704075"/>
            <a:ext cx="12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Saida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21" name="Google Shape;221;p31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Sacolas de palavras funcionam?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500825" y="1245275"/>
            <a:ext cx="389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4" name="Google Shape;224;p31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https://colab.research.google.com/github/alvinntnu/NTNU_ENC2045_LECTURES/blob/main/nlp/ml-sklearn-classification.ipynb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4900" y="1245275"/>
            <a:ext cx="2211024" cy="11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/>
          <p:nvPr/>
        </p:nvSpPr>
        <p:spPr>
          <a:xfrm>
            <a:off x="331525" y="1167075"/>
            <a:ext cx="38982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50k reviews de filmes.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Entre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positivos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e negativos.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80-90% de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acurácia.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Tente fazer por conta própria!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79800" y="951675"/>
            <a:ext cx="71553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Apresentar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Vocabulário e referências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para mergulhar em na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área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processamento de linguagem natural (PLN)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Uma breve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introdução das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técnicas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por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trás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dos modelos de linguagem.</a:t>
            </a:r>
            <a:b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Uma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visão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crítica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das filosofias por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trás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dos chatbots modernos.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Preciso entender de aprendizagem de máquina?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 Sim e não. :)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Objetivos 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32" name="Google Shape;232;p32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Geradores Probabilísticos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331525" y="929450"/>
            <a:ext cx="7097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Prever a próxima palavra dado o texto que veio antes.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32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40" name="Google Shape;240;p33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Geradores Probabilísticos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331525" y="929450"/>
            <a:ext cx="7097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Prever a próxima palavra dado o texto que veio antes.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33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 b="25383" l="0" r="0" t="1968"/>
          <a:stretch/>
        </p:blipFill>
        <p:spPr>
          <a:xfrm>
            <a:off x="507450" y="2483500"/>
            <a:ext cx="2604701" cy="10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49" name="Google Shape;249;p34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Geradores Probabilísticos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331525" y="929450"/>
            <a:ext cx="7097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Prever a próxima palavra dado o texto que veio antes.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331525" y="1355400"/>
            <a:ext cx="51705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Pode ser implementado como uma tabela: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Palavras antes | Próximas palavras</a:t>
            </a:r>
            <a:b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Quantas palavras usar? 1, 2, 3?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4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25383" l="0" r="0" t="1968"/>
          <a:stretch/>
        </p:blipFill>
        <p:spPr>
          <a:xfrm>
            <a:off x="507450" y="2483500"/>
            <a:ext cx="2604701" cy="10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59" name="Google Shape;259;p35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Geradores Probabilísticos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0" name="Google Shape;260;p35"/>
          <p:cNvSpPr txBox="1"/>
          <p:nvPr/>
        </p:nvSpPr>
        <p:spPr>
          <a:xfrm>
            <a:off x="331525" y="929450"/>
            <a:ext cx="7097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Prever a próxima palavra dado o texto que veio antes.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35"/>
          <p:cNvPicPr preferRelativeResize="0"/>
          <p:nvPr/>
        </p:nvPicPr>
        <p:blipFill rotWithShape="1">
          <a:blip r:embed="rId3">
            <a:alphaModFix/>
          </a:blip>
          <a:srcRect b="28202" l="0" r="0" t="0"/>
          <a:stretch/>
        </p:blipFill>
        <p:spPr>
          <a:xfrm>
            <a:off x="507450" y="3577725"/>
            <a:ext cx="2604701" cy="103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 rotWithShape="1">
          <a:blip r:embed="rId4">
            <a:alphaModFix/>
          </a:blip>
          <a:srcRect b="25383" l="0" r="0" t="1968"/>
          <a:stretch/>
        </p:blipFill>
        <p:spPr>
          <a:xfrm>
            <a:off x="507450" y="2483500"/>
            <a:ext cx="2604701" cy="10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5"/>
          <p:cNvSpPr txBox="1"/>
          <p:nvPr/>
        </p:nvSpPr>
        <p:spPr>
          <a:xfrm>
            <a:off x="331525" y="1355400"/>
            <a:ext cx="51705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Pode ser implementado como uma tabela: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Palavras antes | Próximas palavras</a:t>
            </a:r>
            <a:b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Quantas palavras usar? 1, 2, 3?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35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70" name="Google Shape;270;p36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Geradores Probabilísticos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1" name="Google Shape;271;p36"/>
          <p:cNvSpPr txBox="1"/>
          <p:nvPr/>
        </p:nvSpPr>
        <p:spPr>
          <a:xfrm>
            <a:off x="331525" y="929450"/>
            <a:ext cx="7097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Prever a próxima palavra dado o texto que veio antes.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2" name="Google Shape;272;p36"/>
          <p:cNvPicPr preferRelativeResize="0"/>
          <p:nvPr/>
        </p:nvPicPr>
        <p:blipFill rotWithShape="1">
          <a:blip r:embed="rId3">
            <a:alphaModFix/>
          </a:blip>
          <a:srcRect b="28202" l="0" r="0" t="0"/>
          <a:stretch/>
        </p:blipFill>
        <p:spPr>
          <a:xfrm>
            <a:off x="507450" y="3577725"/>
            <a:ext cx="2604701" cy="103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 rotWithShape="1">
          <a:blip r:embed="rId4">
            <a:alphaModFix/>
          </a:blip>
          <a:srcRect b="25383" l="0" r="0" t="1968"/>
          <a:stretch/>
        </p:blipFill>
        <p:spPr>
          <a:xfrm>
            <a:off x="507450" y="2483500"/>
            <a:ext cx="2604701" cy="10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6"/>
          <p:cNvSpPr txBox="1"/>
          <p:nvPr/>
        </p:nvSpPr>
        <p:spPr>
          <a:xfrm>
            <a:off x="331525" y="1355400"/>
            <a:ext cx="51705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Pode ser implementado como uma tabela: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Palavras antes | Próximas palavras</a:t>
            </a:r>
            <a:b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Quantas palavras usar? 1, 2, 3?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Quase sempre 3.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000" y="2617375"/>
            <a:ext cx="3354275" cy="18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82" name="Google Shape;282;p37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Maldição da Dimensionalidade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3" name="Google Shape;283;p37"/>
          <p:cNvSpPr txBox="1"/>
          <p:nvPr/>
        </p:nvSpPr>
        <p:spPr>
          <a:xfrm>
            <a:off x="331525" y="853250"/>
            <a:ext cx="7097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Uma estimativa: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30mil palavras.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Somente 1% das combinações são válidas.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1-grama: 30mil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37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90" name="Google Shape;290;p38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Maldição da Dimensionalidade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331525" y="853250"/>
            <a:ext cx="70977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Uma estimativa: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30mil palavras.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Somente 1% das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combinações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são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válidas.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1-grama: 30mil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2-grama: 9Mi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3-grama: 2.7Bi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4-grama: 810Bi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Exponenciais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são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“do mal”.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38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298" name="Google Shape;298;p39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Maldição da Dimensionalidade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331525" y="853250"/>
            <a:ext cx="70977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Uma estimativa: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30mil palavras.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○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Somente 1% das combinações são válidas.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1-grama: 30mil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2-grama: 9Mi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3-grama: 2.7Bi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4-grama: 810Bi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Exponenciais são “do mal”.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39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1" name="Google Shape;301;p39"/>
          <p:cNvSpPr txBox="1"/>
          <p:nvPr/>
        </p:nvSpPr>
        <p:spPr>
          <a:xfrm>
            <a:off x="4920250" y="2754875"/>
            <a:ext cx="3000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E se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tivéssemos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uma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técnica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condensar todas as palavras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até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um determinado ponto?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07" name="Google Shape;307;p40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RNNs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8" name="Google Shape;308;p40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9" name="Google Shape;309;p40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https://matheusfacure.github.io/2017/03/20/word2vec/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0" name="Google Shape;31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00" y="1037525"/>
            <a:ext cx="2193252" cy="333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41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RNNs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7" name="Google Shape;317;p41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8" name="Google Shape;318;p41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https://matheusfacure.github.io/2017/03/20/word2vec/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9" name="Google Shape;31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00" y="1037525"/>
            <a:ext cx="2193252" cy="333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9401" y="2896975"/>
            <a:ext cx="5215452" cy="137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379800" y="951675"/>
            <a:ext cx="70977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A “magia” dos modelos GPT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O que é informação 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Técnicas 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lphaL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Sacolas de palavras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lphaL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Redes neurais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lphaL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Maquinas de busca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lphaL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Geradores probabilisticos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lphaL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Vetores densos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lphaLcPeriod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Transformers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GPT - Um resumo</a:t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AutoNum type="arabicPeriod"/>
            </a:pP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ma visão crític</a:t>
            </a:r>
            <a:r>
              <a:rPr b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71" name="Google Shape;71;p15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Cronograma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26" name="Google Shape;326;p42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Vetores densos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7" name="Google Shape;327;p42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Técnicas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28" name="Google Shape;3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825" y="735650"/>
            <a:ext cx="3723499" cy="37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2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https://matheusfacure.github.io/2017/03/20/word2vec/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0" name="Google Shape;33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650" y="1149300"/>
            <a:ext cx="2747670" cy="333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36" name="Google Shape;336;p43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Transformers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7" name="Google Shape;337;p43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Interpretando textos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38" name="Google Shape;3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25" y="1122225"/>
            <a:ext cx="4835449" cy="25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4" name="Google Shape;344;p44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GPT - um resumo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50" name="Google Shape;350;p45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 Transformer Gigante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1" name="Google Shape;351;p45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GPT - um resumo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52" name="Google Shape;3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00" y="2142813"/>
            <a:ext cx="4429450" cy="23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 txBox="1"/>
          <p:nvPr/>
        </p:nvSpPr>
        <p:spPr>
          <a:xfrm>
            <a:off x="331525" y="853250"/>
            <a:ext cx="7097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Centenas de bilhões de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parâmetros.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Treinado provavelmente na superfície da internet inteira.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Para prever a próxima palavra.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59" name="Google Shape;359;p46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ChatGPT - Refino em dialogo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60" name="Google Shape;360;p46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GPT - um resumo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1" name="Google Shape;361;p46"/>
          <p:cNvPicPr preferRelativeResize="0"/>
          <p:nvPr/>
        </p:nvPicPr>
        <p:blipFill rotWithShape="1">
          <a:blip r:embed="rId3">
            <a:alphaModFix/>
          </a:blip>
          <a:srcRect b="0" l="0" r="67681" t="0"/>
          <a:stretch/>
        </p:blipFill>
        <p:spPr>
          <a:xfrm>
            <a:off x="446125" y="862050"/>
            <a:ext cx="2053898" cy="38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7" name="Google Shape;367;p47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Uma visão crítica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73" name="Google Shape;373;p48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4" name="Google Shape;374;p48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75" name="Google Shape;3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25" y="1432550"/>
            <a:ext cx="4710901" cy="11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450" y="2571750"/>
            <a:ext cx="3820375" cy="10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0735" y="972844"/>
            <a:ext cx="4265941" cy="11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83" name="Google Shape;383;p49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Teste de Turing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4" name="Google Shape;384;p49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85" name="Google Shape;3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173" y="1226850"/>
            <a:ext cx="2286698" cy="324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780" y="972875"/>
            <a:ext cx="4701795" cy="283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392" name="Google Shape;392;p50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Teste do Polvo - Emily Bender &amp; Alexander Koller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3" name="Google Shape;393;p50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4" name="Google Shape;394;p50"/>
          <p:cNvSpPr txBox="1"/>
          <p:nvPr/>
        </p:nvSpPr>
        <p:spPr>
          <a:xfrm>
            <a:off x="433150" y="1037525"/>
            <a:ext cx="6273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200">
                <a:latin typeface="Open Sans"/>
                <a:ea typeface="Open Sans"/>
                <a:cs typeface="Open Sans"/>
                <a:sym typeface="Open Sans"/>
              </a:rPr>
              <a:t>A e B, ambos fluentes em inglês, se em duas ilhas desertas. A e B se comunicam através de um </a:t>
            </a:r>
            <a:r>
              <a:rPr i="1" lang="en-GB" sz="1200">
                <a:latin typeface="Open Sans"/>
                <a:ea typeface="Open Sans"/>
                <a:cs typeface="Open Sans"/>
                <a:sym typeface="Open Sans"/>
              </a:rPr>
              <a:t>telégrafo</a:t>
            </a:r>
            <a:r>
              <a:rPr i="1" lang="en-GB" sz="1200">
                <a:latin typeface="Open Sans"/>
                <a:ea typeface="Open Sans"/>
                <a:cs typeface="Open Sans"/>
                <a:sym typeface="Open Sans"/>
              </a:rPr>
              <a:t>. Um dia, O, um polvo muito inteligente que mora no fundo do mar, descobre uma maneira de interceptar as conversas de A e B. Mesmo sem entender inglês no início, O aprende a linguagem através da detecção de padrões nas conversas.</a:t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200">
                <a:latin typeface="Open Sans"/>
                <a:ea typeface="Open Sans"/>
                <a:cs typeface="Open Sans"/>
                <a:sym typeface="Open Sans"/>
              </a:rPr>
              <a:t>Depois de um tempo, O decide participar da conversa, imitando B na comunicação com A. Por um tempo, A acredita que está realmente falando com B. No entanto, quando A é atacada por um urso, algo que nunca aconteceu antes, e pede ajuda, O se revela incapaz de fornecer conselhos úteis, pois não entende o que são ursos.</a:t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00" name="Google Shape;400;p51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“Armadilha” de Turing - Erik Brynjolfsson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https://digitaleconomy.stanford.edu/news/the-turing-trap-the-promise-peril-of-human-like-artificial-intelligence/</a:t>
            </a:r>
            <a:r>
              <a:rPr lang="en-GB" sz="7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p51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3" name="Google Shape;403;p5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1"/>
          <p:cNvSpPr txBox="1"/>
          <p:nvPr/>
        </p:nvSpPr>
        <p:spPr>
          <a:xfrm>
            <a:off x="331525" y="962750"/>
            <a:ext cx="70977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“A maioria dos sistemas (de IA) mais poderosos são muito diferentes dos humanos - e um foco excessivo no desenvolvimento e implantação de IA parecida com a humana pode nos levar a uma armadilha. À medida que as máquinas se tornam melhores substitutas para o trabalho humano, os trabalhadores perdem o poder econômico e político e se tornam cada vez mais dependentes daqueles que controlam a tecnologia. Em contraste, quando a IA está focada em ampliar os humanos em vez de imitá-los, então os humanos mantêm o parte do valor criado.”</a:t>
            </a:r>
            <a:endParaRPr i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16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A “magia” dos Chatbots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10" name="Google Shape;410;p52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Aumentar ao invés de substituir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1" name="Google Shape;411;p52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7" name="Google Shape;417;p53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Obrigada :)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3" name="Google Shape;423;p54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Slides que nunca chegaram</a:t>
            </a:r>
            <a:endParaRPr sz="2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29" name="Google Shape;429;p55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Turco Mecânico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30" name="Google Shape;43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275" y="1294812"/>
            <a:ext cx="2933150" cy="267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50" y="1092088"/>
            <a:ext cx="2342975" cy="33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5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https://livrandante.com.br/livros/edgar-allan-poe-o-jogador-de-xadrez-de-maelzel/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3" name="Google Shape;433;p55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39" name="Google Shape;439;p56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sala chinesa - John Searle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0" name="Google Shape;440;p56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1" name="Google Shape;441;p56"/>
          <p:cNvSpPr txBox="1"/>
          <p:nvPr/>
        </p:nvSpPr>
        <p:spPr>
          <a:xfrm>
            <a:off x="331525" y="853250"/>
            <a:ext cx="70977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Um computador nunca consegue extrapolar da sintaxe para a semantica.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Nosso entendimento de um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fenômeno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precede a 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comunicação.</a:t>
            </a: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47" name="Google Shape;447;p57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problema da cauda - carros autonomos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8" name="Google Shape;44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025" y="1091200"/>
            <a:ext cx="3687513" cy="31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225" y="1271125"/>
            <a:ext cx="3884350" cy="2864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7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56" name="Google Shape;456;p58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Automação</a:t>
            </a: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 trabalho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7" name="Google Shape;457;p58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https://digilabour.com.br/automacao-e-futuro-do-trabalho-entrevista-com-aaron-benanav/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8" name="Google Shape;45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75" y="1168788"/>
            <a:ext cx="2115775" cy="307377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8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465" name="Google Shape;465;p59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Noam Chomsky - A Falsa Promessa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6" name="Google Shape;466;p59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visão crítica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7" name="Google Shape;467;p59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https://www1.folha.uol.com.br/tec/2023/03/a-falsa-promessa-do-chatgpt.shtml</a:t>
            </a:r>
            <a:r>
              <a:rPr lang="en-GB" sz="7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59"/>
          <p:cNvSpPr txBox="1"/>
          <p:nvPr/>
        </p:nvSpPr>
        <p:spPr>
          <a:xfrm>
            <a:off x="331525" y="962750"/>
            <a:ext cx="70977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“(...) </a:t>
            </a:r>
            <a:r>
              <a:rPr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o ChatGPT e seus irmãos são constitucionalmente incapazes de equilibrar criatividade com restrição. Eles </a:t>
            </a:r>
            <a:r>
              <a:rPr b="1"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supergeram</a:t>
            </a:r>
            <a:r>
              <a:rPr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(ao mesmo tempo produzindo verdades e falsidades, endossando decisões éticas e antiéticas) ou </a:t>
            </a:r>
            <a:r>
              <a:rPr b="1"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subgeram</a:t>
            </a:r>
            <a:r>
              <a:rPr i="1"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(demonstrando falta de compromisso com quaisquer decisões e indiferença com as consequências).”</a:t>
            </a:r>
            <a:endParaRPr i="1"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Os improváveis possíveis tem o mesmo valor que os improváveis impossíveis.</a:t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Uau!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" name="Google Shape;84;p17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“magia” do GPT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00" y="1174350"/>
            <a:ext cx="6369450" cy="315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1" name="Google Shape;91;p18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Meh!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0" r="0" t="10968"/>
          <a:stretch/>
        </p:blipFill>
        <p:spPr>
          <a:xfrm>
            <a:off x="409000" y="1331025"/>
            <a:ext cx="6123452" cy="29253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“magia” do GPT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Spoilers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" name="Google Shape;100;p19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“magia” do GPT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173" y="1226850"/>
            <a:ext cx="2286698" cy="324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255" y="1295100"/>
            <a:ext cx="4701795" cy="283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0"/>
          <p:cNvSpPr txBox="1"/>
          <p:nvPr>
            <p:ph idx="4294967295" type="ctrTitle"/>
          </p:nvPr>
        </p:nvSpPr>
        <p:spPr>
          <a:xfrm>
            <a:off x="311700" y="1062775"/>
            <a:ext cx="8520600" cy="13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O que e </a:t>
            </a: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informação</a:t>
            </a: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500">
                <a:latin typeface="Montserrat Medium"/>
                <a:ea typeface="Montserrat Medium"/>
                <a:cs typeface="Montserrat Medium"/>
                <a:sym typeface="Montserrat Medium"/>
              </a:rPr>
              <a:t>e o que ela tem a ver com linguagem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14" name="Google Shape;114;p21"/>
          <p:cNvSpPr txBox="1"/>
          <p:nvPr>
            <p:ph type="title"/>
          </p:nvPr>
        </p:nvSpPr>
        <p:spPr>
          <a:xfrm>
            <a:off x="331525" y="46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61111"/>
              <a:buNone/>
            </a:pP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Teoria Matemática da Comunicação </a:t>
            </a:r>
            <a:r>
              <a:rPr lang="en-GB" sz="162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Claude (&amp; Betty) Shannon &amp; Warren Weaver</a:t>
            </a:r>
            <a:endParaRPr sz="162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5" name="Google Shape;115;p21"/>
          <p:cNvSpPr txBox="1"/>
          <p:nvPr>
            <p:ph type="title"/>
          </p:nvPr>
        </p:nvSpPr>
        <p:spPr>
          <a:xfrm>
            <a:off x="331525" y="205325"/>
            <a:ext cx="85206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14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Introdução</a:t>
            </a:r>
            <a:endParaRPr sz="140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331525" y="4681675"/>
            <a:ext cx="7849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https://industrianodigital.wordpress.com/2017/01/24/teoria-matematica-da-comunicacao/</a:t>
            </a:r>
            <a:endParaRPr sz="7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u="sng">
                <a:solidFill>
                  <a:schemeClr val="hlink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https://blogs.scientificamerican.com/voices/betty-shannon-unsung-mathematical-genius/</a:t>
            </a:r>
            <a:endParaRPr sz="7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1700" y="1326650"/>
            <a:ext cx="4020750" cy="2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89925"/>
            <a:ext cx="4146900" cy="278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